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8"/>
  </p:notesMasterIdLst>
  <p:handoutMasterIdLst>
    <p:handoutMasterId r:id="rId49"/>
  </p:handoutMasterIdLst>
  <p:sldIdLst>
    <p:sldId id="1542" r:id="rId2"/>
    <p:sldId id="1556" r:id="rId3"/>
    <p:sldId id="1551" r:id="rId4"/>
    <p:sldId id="1569" r:id="rId5"/>
    <p:sldId id="1570" r:id="rId6"/>
    <p:sldId id="1571" r:id="rId7"/>
    <p:sldId id="1548" r:id="rId8"/>
    <p:sldId id="1573" r:id="rId9"/>
    <p:sldId id="1574" r:id="rId10"/>
    <p:sldId id="1575" r:id="rId11"/>
    <p:sldId id="1576" r:id="rId12"/>
    <p:sldId id="1577" r:id="rId13"/>
    <p:sldId id="1578" r:id="rId14"/>
    <p:sldId id="1579" r:id="rId15"/>
    <p:sldId id="1580" r:id="rId16"/>
    <p:sldId id="1572" r:id="rId17"/>
    <p:sldId id="1565" r:id="rId18"/>
    <p:sldId id="1563" r:id="rId19"/>
    <p:sldId id="1558" r:id="rId20"/>
    <p:sldId id="1567" r:id="rId21"/>
    <p:sldId id="1568" r:id="rId22"/>
    <p:sldId id="1561" r:id="rId23"/>
    <p:sldId id="1564" r:id="rId24"/>
    <p:sldId id="1557" r:id="rId25"/>
    <p:sldId id="1514" r:id="rId26"/>
    <p:sldId id="1516" r:id="rId27"/>
    <p:sldId id="1517" r:id="rId28"/>
    <p:sldId id="1527" r:id="rId29"/>
    <p:sldId id="1518" r:id="rId30"/>
    <p:sldId id="1528" r:id="rId31"/>
    <p:sldId id="1519" r:id="rId32"/>
    <p:sldId id="1520" r:id="rId33"/>
    <p:sldId id="1521" r:id="rId34"/>
    <p:sldId id="1522" r:id="rId35"/>
    <p:sldId id="1523" r:id="rId36"/>
    <p:sldId id="1524" r:id="rId37"/>
    <p:sldId id="1525" r:id="rId38"/>
    <p:sldId id="1526" r:id="rId39"/>
    <p:sldId id="1529" r:id="rId40"/>
    <p:sldId id="1530" r:id="rId41"/>
    <p:sldId id="1531" r:id="rId42"/>
    <p:sldId id="1532" r:id="rId43"/>
    <p:sldId id="1560" r:id="rId44"/>
    <p:sldId id="1566" r:id="rId45"/>
    <p:sldId id="1555" r:id="rId46"/>
    <p:sldId id="1544" r:id="rId4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17" autoAdjust="0"/>
    <p:restoredTop sz="75202" autoAdjust="0"/>
  </p:normalViewPr>
  <p:slideViewPr>
    <p:cSldViewPr>
      <p:cViewPr varScale="1">
        <p:scale>
          <a:sx n="86" d="100"/>
          <a:sy n="86" d="100"/>
        </p:scale>
        <p:origin x="200" y="3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media/image7.JP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12: Real-Time Data Analytics (1/2)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28, 2017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</a:t>
            </a:r>
            <a:r>
              <a:rPr lang="en-US" sz="1800" b="0">
                <a:solidFill>
                  <a:schemeClr val="bg1"/>
                </a:solidFill>
                <a:latin typeface="Gill Sans"/>
                <a:cs typeface="Gill Sans"/>
              </a:rPr>
              <a:t>-</a:t>
            </a:r>
            <a:r>
              <a:rPr lang="en-US" sz="1800" b="0" smtClean="0">
                <a:solidFill>
                  <a:schemeClr val="bg1"/>
                </a:solidFill>
                <a:latin typeface="Gill Sans"/>
                <a:cs typeface="Gill Sans"/>
              </a:rPr>
              <a:t>2017w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00925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exactly do you do?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“Standard” relational operations: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Select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Transform (i.e., apply custom UDF)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by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Join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Aggregations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253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What else do you need to make this “work”?</a:t>
            </a:r>
          </a:p>
        </p:txBody>
      </p:sp>
    </p:spTree>
    <p:extLst>
      <p:ext uri="{BB962C8B-B14F-4D97-AF65-F5344CB8AC3E}">
        <p14:creationId xmlns:p14="http://schemas.microsoft.com/office/powerpoint/2010/main" val="26838972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Issues of Semantics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714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Group by… aggregate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0953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do you stop grouping and start aggregating?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56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Joining a stream and a static source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7156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lookup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66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Joining two streams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8479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long do you wait for the join key in the other stream?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Joining two streams, group by and aggregation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781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do you stop joining?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solution?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122275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Windows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Windows restrict processing scope: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Windows based on ordering attributes (e.g., time) 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Windows based on item (record)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Windows based on explicit markers (e.g., punctuations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99306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Windows on Ordering Attributes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5240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Assumes the existence of an attribute that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defines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the order of stream elements (e.g., time)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59800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Let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T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be the window size in units of the ordering attribute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899592" y="429070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" name="Straight Arrow Connector 6"/>
          <p:cNvCxnSpPr/>
          <p:nvPr/>
        </p:nvCxnSpPr>
        <p:spPr bwMode="auto">
          <a:xfrm>
            <a:off x="899592" y="573086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63891F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TextBox 7"/>
          <p:cNvSpPr txBox="1"/>
          <p:nvPr/>
        </p:nvSpPr>
        <p:spPr>
          <a:xfrm>
            <a:off x="1619672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71733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23794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75856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4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1763688" y="429070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/>
        </p:nvCxnSpPr>
        <p:spPr bwMode="auto">
          <a:xfrm>
            <a:off x="2339752" y="42907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/>
        </p:nvCxnSpPr>
        <p:spPr bwMode="auto">
          <a:xfrm>
            <a:off x="2915816" y="429070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Connector 14"/>
          <p:cNvCxnSpPr/>
          <p:nvPr/>
        </p:nvCxnSpPr>
        <p:spPr bwMode="auto">
          <a:xfrm>
            <a:off x="3491880" y="429070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TextBox 15"/>
          <p:cNvSpPr txBox="1"/>
          <p:nvPr/>
        </p:nvSpPr>
        <p:spPr>
          <a:xfrm>
            <a:off x="4523242" y="3880138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075303" y="388013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627364" y="388013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79426" y="388013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4644008" y="429070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Straight Connector 21"/>
          <p:cNvCxnSpPr/>
          <p:nvPr/>
        </p:nvCxnSpPr>
        <p:spPr bwMode="auto">
          <a:xfrm>
            <a:off x="5220072" y="42907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Straight Connector 22"/>
          <p:cNvCxnSpPr/>
          <p:nvPr/>
        </p:nvCxnSpPr>
        <p:spPr bwMode="auto">
          <a:xfrm>
            <a:off x="5796136" y="429070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4" name="Straight Connector 23"/>
          <p:cNvCxnSpPr/>
          <p:nvPr/>
        </p:nvCxnSpPr>
        <p:spPr bwMode="auto">
          <a:xfrm>
            <a:off x="6372200" y="429070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Straight Connector 24"/>
          <p:cNvCxnSpPr/>
          <p:nvPr/>
        </p:nvCxnSpPr>
        <p:spPr bwMode="auto">
          <a:xfrm>
            <a:off x="1763688" y="450672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" name="Straight Connector 25"/>
          <p:cNvCxnSpPr/>
          <p:nvPr/>
        </p:nvCxnSpPr>
        <p:spPr bwMode="auto">
          <a:xfrm>
            <a:off x="2339752" y="4722748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Straight Connector 26"/>
          <p:cNvCxnSpPr/>
          <p:nvPr/>
        </p:nvCxnSpPr>
        <p:spPr bwMode="auto">
          <a:xfrm>
            <a:off x="2915816" y="486676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8" name="Straight Connector 27"/>
          <p:cNvCxnSpPr/>
          <p:nvPr/>
        </p:nvCxnSpPr>
        <p:spPr bwMode="auto">
          <a:xfrm>
            <a:off x="3491880" y="5010780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TextBox 28"/>
          <p:cNvSpPr txBox="1"/>
          <p:nvPr/>
        </p:nvSpPr>
        <p:spPr>
          <a:xfrm>
            <a:off x="1619672" y="532029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1763688" y="5792125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TextBox 30"/>
          <p:cNvSpPr txBox="1"/>
          <p:nvPr/>
        </p:nvSpPr>
        <p:spPr>
          <a:xfrm>
            <a:off x="3947178" y="532029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51434" y="5248290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33" name="Straight Connector 32"/>
          <p:cNvCxnSpPr/>
          <p:nvPr/>
        </p:nvCxnSpPr>
        <p:spPr bwMode="auto">
          <a:xfrm>
            <a:off x="1763688" y="6018892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Straight Connector 35"/>
          <p:cNvCxnSpPr/>
          <p:nvPr/>
        </p:nvCxnSpPr>
        <p:spPr bwMode="auto">
          <a:xfrm>
            <a:off x="4067944" y="573086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Straight Connector 36"/>
          <p:cNvCxnSpPr/>
          <p:nvPr/>
        </p:nvCxnSpPr>
        <p:spPr bwMode="auto">
          <a:xfrm>
            <a:off x="6372200" y="573086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Connector 37"/>
          <p:cNvCxnSpPr/>
          <p:nvPr/>
        </p:nvCxnSpPr>
        <p:spPr bwMode="auto">
          <a:xfrm>
            <a:off x="4067944" y="6162908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9" name="TextBox 38"/>
          <p:cNvSpPr txBox="1"/>
          <p:nvPr/>
        </p:nvSpPr>
        <p:spPr>
          <a:xfrm>
            <a:off x="6804248" y="3808130"/>
            <a:ext cx="1507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+mn-lt"/>
              </a:rPr>
              <a:t>s</a:t>
            </a:r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liding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804248" y="5248290"/>
            <a:ext cx="1701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tumbling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004348" y="4312186"/>
            <a:ext cx="112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’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020272" y="5802868"/>
            <a:ext cx="1260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i+1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441443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Windows on Counts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Window of size N elements (sliding, tumbling) over the stream</a:t>
            </a:r>
          </a:p>
        </p:txBody>
      </p:sp>
      <p:cxnSp>
        <p:nvCxnSpPr>
          <p:cNvPr id="43" name="Straight Arrow Connector 42"/>
          <p:cNvCxnSpPr/>
          <p:nvPr/>
        </p:nvCxnSpPr>
        <p:spPr bwMode="auto">
          <a:xfrm>
            <a:off x="899592" y="4941168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TextBox 43"/>
          <p:cNvSpPr txBox="1"/>
          <p:nvPr/>
        </p:nvSpPr>
        <p:spPr>
          <a:xfrm>
            <a:off x="1619672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171733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75170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47" name="Straight Connector 46"/>
          <p:cNvCxnSpPr/>
          <p:nvPr/>
        </p:nvCxnSpPr>
        <p:spPr bwMode="auto">
          <a:xfrm>
            <a:off x="176368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8" name="Straight Connector 47"/>
          <p:cNvCxnSpPr/>
          <p:nvPr/>
        </p:nvCxnSpPr>
        <p:spPr bwMode="auto">
          <a:xfrm>
            <a:off x="233975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Connector 48"/>
          <p:cNvCxnSpPr/>
          <p:nvPr/>
        </p:nvCxnSpPr>
        <p:spPr bwMode="auto">
          <a:xfrm>
            <a:off x="39959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TextBox 49"/>
          <p:cNvSpPr txBox="1"/>
          <p:nvPr/>
        </p:nvSpPr>
        <p:spPr>
          <a:xfrm>
            <a:off x="2699792" y="4530606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75303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627364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179426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284380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522007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Connector 55"/>
          <p:cNvCxnSpPr/>
          <p:nvPr/>
        </p:nvCxnSpPr>
        <p:spPr bwMode="auto">
          <a:xfrm>
            <a:off x="57961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1763688" y="5157192"/>
            <a:ext cx="10801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Connector 57"/>
          <p:cNvCxnSpPr/>
          <p:nvPr/>
        </p:nvCxnSpPr>
        <p:spPr bwMode="auto">
          <a:xfrm>
            <a:off x="2339752" y="5373216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>
            <a:off x="3995936" y="5517232"/>
            <a:ext cx="18002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10462923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Windows from “Punctuations”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Application-inserted “end-of-processing”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0" y="2590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Example: stream of actions… “end of user session”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0" y="3085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Properties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0" y="346698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Advantage: application-controlled semantics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Disadvantage: unpredictable window size (too large or too small)</a:t>
            </a:r>
          </a:p>
        </p:txBody>
      </p:sp>
    </p:spTree>
    <p:extLst>
      <p:ext uri="{BB962C8B-B14F-4D97-AF65-F5344CB8AC3E}">
        <p14:creationId xmlns:p14="http://schemas.microsoft.com/office/powerpoint/2010/main" val="1171815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Streams Processing Challenges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Inherent challenges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Latency requirements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Space bounds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330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System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challenges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3711714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Load balancing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Unreliable and out-of-order message delivery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Fault-tolerance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Consistency semantics (at most once, exactly once, at least once)</a:t>
            </a:r>
          </a:p>
        </p:txBody>
      </p:sp>
    </p:spTree>
    <p:extLst>
      <p:ext uri="{BB962C8B-B14F-4D97-AF65-F5344CB8AC3E}">
        <p14:creationId xmlns:p14="http://schemas.microsoft.com/office/powerpoint/2010/main" val="37589585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4" grpId="0"/>
      <p:bldP spid="3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80px-0_typical_smithy_in_finla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2743200"/>
            <a:ext cx="502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Common Techniques</a:t>
            </a:r>
            <a:endParaRPr lang="en-US" sz="3600" b="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(Forge)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126446148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Streams Processing Challenges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Inherent challenges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Latency requirements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Space bounds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330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System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challenges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3711714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Load balancing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Unreliable and out-of-order message delivery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Fault-tolerance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Consistency semantics (at most once, exactly once, at least once)</a:t>
            </a:r>
          </a:p>
        </p:txBody>
      </p:sp>
      <p:sp>
        <p:nvSpPr>
          <p:cNvPr id="7" name="Left Arrow 6"/>
          <p:cNvSpPr/>
          <p:nvPr/>
        </p:nvSpPr>
        <p:spPr bwMode="auto">
          <a:xfrm rot="946523">
            <a:off x="5330933" y="2646698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6129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Space: The Final Frontier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streams are potentially infinite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Unbounded space!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How do we get around this?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Throw old data away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Accept some approximation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General techniques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876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Sampling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Hashing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164796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4" grpId="0"/>
      <p:bldP spid="35" grpId="0"/>
      <p:bldP spid="7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auto">
          <a:xfrm>
            <a:off x="3543300" y="685800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Frontend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543300" y="1261963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Backend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3300" y="152400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users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43300" y="5657443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BI tools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43300" y="6096590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analysts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3962400" y="3084512"/>
            <a:ext cx="1219200" cy="1258888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Can 13"/>
          <p:cNvSpPr/>
          <p:nvPr/>
        </p:nvSpPr>
        <p:spPr bwMode="auto">
          <a:xfrm>
            <a:off x="3543300" y="4419600"/>
            <a:ext cx="2057400" cy="1133674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43200" y="3376136"/>
            <a:ext cx="36575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800" b="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800" b="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8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43300" y="4731603"/>
            <a:ext cx="205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Data </a:t>
            </a:r>
            <a:b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Warehouse</a:t>
            </a:r>
            <a:endParaRPr lang="en-US" sz="1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543300" y="1838126"/>
            <a:ext cx="2057400" cy="1133674"/>
            <a:chOff x="3543300" y="1838126"/>
            <a:chExt cx="2057400" cy="1133674"/>
          </a:xfrm>
        </p:grpSpPr>
        <p:sp>
          <p:nvSpPr>
            <p:cNvPr id="19" name="Can 18"/>
            <p:cNvSpPr/>
            <p:nvPr/>
          </p:nvSpPr>
          <p:spPr bwMode="auto">
            <a:xfrm>
              <a:off x="3543300" y="1838126"/>
              <a:ext cx="2057400" cy="1133674"/>
            </a:xfrm>
            <a:prstGeom prst="can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543300" y="2140803"/>
              <a:ext cx="2057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OLTP </a:t>
              </a:r>
              <a:br>
                <a:rPr lang="en-US" sz="2400" b="0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sz="2400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database</a:t>
              </a:r>
              <a:endParaRPr lang="en-US" sz="1800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730" y="-56255"/>
            <a:ext cx="728870" cy="762000"/>
          </a:xfrm>
          <a:prstGeom prst="rect">
            <a:avLst/>
          </a:prstGeom>
        </p:spPr>
      </p:pic>
      <p:sp>
        <p:nvSpPr>
          <p:cNvPr id="17" name="Oval Callout 16"/>
          <p:cNvSpPr/>
          <p:nvPr/>
        </p:nvSpPr>
        <p:spPr bwMode="auto">
          <a:xfrm>
            <a:off x="522880" y="5310706"/>
            <a:ext cx="3352800" cy="1066800"/>
          </a:xfrm>
          <a:prstGeom prst="wedgeEllipseCallout">
            <a:avLst>
              <a:gd name="adj1" fmla="val 52465"/>
              <a:gd name="adj2" fmla="val 45869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My data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is a 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day old</a:t>
            </a:r>
            <a:r>
              <a:rPr lang="mr-IN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3" name="Oval Callout 22"/>
          <p:cNvSpPr/>
          <p:nvPr/>
        </p:nvSpPr>
        <p:spPr bwMode="auto">
          <a:xfrm>
            <a:off x="5334000" y="5562600"/>
            <a:ext cx="1461837" cy="1066800"/>
          </a:xfrm>
          <a:prstGeom prst="wedgeEllipseCallout">
            <a:avLst>
              <a:gd name="adj1" fmla="val -67036"/>
              <a:gd name="adj2" fmla="val 24121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Meh.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40172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Reservoir Sampling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550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select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elements from a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/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of size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with uniform probability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906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can be very very large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might not even know what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is! (infinite stream)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02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Solution: Reservoir sampling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8311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Store first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elements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the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element thereafter, keep with probability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s/k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(randomly discard an existing element)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696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Example: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= 10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077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first 10 elements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11th element: keep with 10/11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12th element: keep with 10/12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40052682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Reservoir Sampling: How does it work?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600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Example: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= 10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981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first 10 elements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11th element: keep with 10/11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191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General case: at the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(k + 1)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th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element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572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of selecting each item up until now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s/k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existing item is discarded: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s/(k+1) × 1/s = 1/(k + 1)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existing item survives: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k/(k + 1)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each item survives 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(k + 1)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round: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(s/k) × k/(k + 1) = s/(k + 1)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2765286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If we decide to keep it: sampled uniformly by definition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752600" y="3070086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p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robability existing item is discarded: 10/11 × 1/10 = 1/11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752600" y="3355776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p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robability existing item survives: 10/11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811052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Hashing for Three Common Tasks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Cardinality estimation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What’s the cardinality of set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unique visitors to this page?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9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 membership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0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 member of set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 this user seen this ad before?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Frequency estimation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times have we observed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queries has this user issued?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38800" y="25101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38800" y="3881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38800" y="5405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39000" y="25101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39000" y="3881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39000" y="5405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08517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HyperLogLog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Counter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cardinality estimation of set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size() → number of unique elements in the set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330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Observation: hash each item and examine the hash code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371171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 expectation, 1/2 of the hash codes will start with 1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 expectation, 1/4 of the hash codes will start with 01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 expectation, 1/8 of the hash codes will start with 001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 expectation, 1/16 of the hash codes will start with 0001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6029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 we take advantage of this observation?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495817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4" grpId="0"/>
      <p:bldP spid="35" grpId="0"/>
      <p:bldP spid="20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Filters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keep track of set membership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put(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 → insert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into the set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contains(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 → yes if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is a member of the set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6" name="Rectangle 25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7" name="Rectangle 26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8" name="Rectangle 27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9" name="Rectangle 28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0" name="Rectangle 29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1" name="Rectangle 30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2" name="Rectangle 31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3" name="Rectangle 32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330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Components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3711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bit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vector</a:t>
            </a:r>
          </a:p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hash functions: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h</a:t>
            </a:r>
            <a:r>
              <a:rPr lang="en-US" sz="2000" b="0" i="1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… </a:t>
            </a:r>
            <a:r>
              <a:rPr lang="en-US" sz="2000" b="0" i="1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h</a:t>
            </a:r>
            <a:r>
              <a:rPr lang="en-US" sz="2000" b="0" i="1" kern="0" baseline="-25000" dirty="0" err="1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endParaRPr lang="en-US" sz="2000" b="0" i="1" kern="0" baseline="-25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282639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/>
      <p:bldP spid="3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put</a:t>
            </a:r>
          </a:p>
        </p:txBody>
      </p:sp>
    </p:spTree>
    <p:extLst>
      <p:ext uri="{BB962C8B-B14F-4D97-AF65-F5344CB8AC3E}">
        <p14:creationId xmlns:p14="http://schemas.microsoft.com/office/powerpoint/2010/main" val="13408501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put</a:t>
            </a:r>
          </a:p>
        </p:txBody>
      </p:sp>
    </p:spTree>
    <p:extLst>
      <p:ext uri="{BB962C8B-B14F-4D97-AF65-F5344CB8AC3E}">
        <p14:creationId xmlns:p14="http://schemas.microsoft.com/office/powerpoint/2010/main" val="300205262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contains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629952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31" name="TextBox 30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YES  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" name="Double Brace 2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3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contains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699591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contains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160096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327" y="421288"/>
            <a:ext cx="5243473" cy="5674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0960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Twitter’s data warehousing architecture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9713602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going on here?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44" name="TextBox 43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NO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0" name="Double Brace 39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Filters: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contains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086734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Bloom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Filters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Error properties: contains(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positives possible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 false negatives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483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Usage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64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Constraints: capacity, error probability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Tunable parameters: size of bit vector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number of hash functions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</a:p>
        </p:txBody>
      </p:sp>
    </p:spTree>
    <p:extLst>
      <p:ext uri="{BB962C8B-B14F-4D97-AF65-F5344CB8AC3E}">
        <p14:creationId xmlns:p14="http://schemas.microsoft.com/office/powerpoint/2010/main" val="197883990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685800" y="3733800"/>
            <a:ext cx="7010400" cy="2743200"/>
            <a:chOff x="685800" y="3733800"/>
            <a:chExt cx="7010400" cy="2743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 bwMode="auto">
            <a:xfrm>
              <a:off x="1295400" y="4114800"/>
              <a:ext cx="6400800" cy="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 bwMode="auto">
            <a:xfrm>
              <a:off x="1143000" y="4343400"/>
              <a:ext cx="0" cy="213360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3886200" y="3733800"/>
              <a:ext cx="1295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m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5800" y="5162490"/>
              <a:ext cx="533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k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5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Sketches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frequency estimation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0" y="1752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put(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 → increment count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by one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get(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 → returns the frequency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Components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0" y="2971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by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array of counters</a:t>
            </a:r>
          </a:p>
          <a:p>
            <a:pPr lvl="0" algn="ctr">
              <a:defRPr/>
            </a:pP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hash functions: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h</a:t>
            </a:r>
            <a:r>
              <a:rPr lang="en-US" sz="2000" b="0" i="1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… </a:t>
            </a:r>
            <a:r>
              <a:rPr lang="en-US" sz="2000" b="0" i="1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h</a:t>
            </a:r>
            <a:r>
              <a:rPr lang="en-US" sz="2000" b="0" i="1" kern="0" baseline="-25000" dirty="0" err="1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endParaRPr lang="en-US" sz="2000" b="0" i="1" kern="0" baseline="-25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078095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4" grpId="0"/>
      <p:bldP spid="6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put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198454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put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050005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put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124446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put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994152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put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943078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put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64099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get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504918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/>
      <p:bldP spid="56" grpId="0"/>
      <p:bldP spid="57" grpId="0"/>
      <p:bldP spid="58" grpId="0"/>
      <p:bldP spid="6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954205"/>
          </a:xfrm>
          <a:prstGeom prst="rect">
            <a:avLst/>
          </a:prstGeom>
        </p:spPr>
      </p:pic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5486400" y="533400"/>
            <a:ext cx="3048000" cy="1295400"/>
          </a:xfrm>
          <a:prstGeom prst="roundRect">
            <a:avLst>
              <a:gd name="adj" fmla="val 10785"/>
            </a:avLst>
          </a:prstGeom>
          <a:noFill/>
          <a:ln w="57150" algn="ctr">
            <a:solidFill>
              <a:srgbClr val="FF0000"/>
            </a:solidFill>
            <a:prstDash val="sysDash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2400" y="838200"/>
            <a:ext cx="5257800" cy="584776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b="0" dirty="0" err="1">
                <a:solidFill>
                  <a:srgbClr val="000000"/>
                </a:solidFill>
                <a:latin typeface="Gill Sans"/>
                <a:cs typeface="Gill Sans"/>
              </a:rPr>
              <a:t>Mishne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 et al. Fast Data in the Era of Big Data: Twitter's Real-Time Related Query Suggestion Architecture. SIGMOD 2013.</a:t>
            </a:r>
          </a:p>
        </p:txBody>
      </p:sp>
    </p:spTree>
    <p:extLst>
      <p:ext uri="{BB962C8B-B14F-4D97-AF65-F5344CB8AC3E}">
        <p14:creationId xmlns:p14="http://schemas.microsoft.com/office/powerpoint/2010/main" val="27587655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71" name="TextBox 70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2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8" name="Double Brace 67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get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777813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get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128777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/>
      <p:bldP spid="69" grpId="0"/>
      <p:bldP spid="70" grpId="0"/>
      <p:bldP spid="71" grpId="0"/>
      <p:bldP spid="75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65" name="TextBox 64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1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6" name="Double Brace 65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8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Sketches: get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38821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Count-Min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Sketches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Error properties: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get(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Reasonable estimation of heavy-hitters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Frequent over-estimation of tail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483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Usage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64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Constraints: number of distinct events, distribution of events, error bounds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Tunable parameters: number of counters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and hash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functions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size of counters</a:t>
            </a:r>
          </a:p>
        </p:txBody>
      </p:sp>
    </p:spTree>
    <p:extLst>
      <p:ext uri="{BB962C8B-B14F-4D97-AF65-F5344CB8AC3E}">
        <p14:creationId xmlns:p14="http://schemas.microsoft.com/office/powerpoint/2010/main" val="38930669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Hashing for Three Common Tasks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Cardinality estimation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What’s the cardinality of set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unique visitors to this page?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9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 membership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0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 member of set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 this user seen this ad before?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Frequency estimation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times have we observed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many queries has this user issued?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5638800" y="25101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638800" y="3881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638800" y="5405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239000" y="25101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39000" y="3881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39000" y="5405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288827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Stream Processing Architectures</a:t>
            </a:r>
            <a:endParaRPr lang="en-US" sz="3600" b="0" dirty="0"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53340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Next time:</a:t>
            </a:r>
            <a:endParaRPr lang="en-US" sz="36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603507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40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_apple_queries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89560"/>
            <a:ext cx="8915400" cy="534924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Case Studies: Steve Jobs passes away</a:t>
            </a:r>
          </a:p>
        </p:txBody>
      </p:sp>
    </p:spTree>
    <p:extLst>
      <p:ext uri="{BB962C8B-B14F-4D97-AF65-F5344CB8AC3E}">
        <p14:creationId xmlns:p14="http://schemas.microsoft.com/office/powerpoint/2010/main" val="36072777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Initial Implementation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Algorithm: Co-occurrences within query sessions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86560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Why?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4246602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 collection lag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Hadoop scheduling lag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Hadoop job latencies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281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Implementation: Pig scripts over query logs on HDFS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Problem: Query suggestions were several hours old!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71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 need real-time processing!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601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(stay tuned next time for actual solution)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029334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4" grpId="0"/>
      <p:bldP spid="35" grpId="0"/>
      <p:bldP spid="8" grpId="0"/>
      <p:bldP spid="9" grpId="0"/>
      <p:bldP spid="10" grpId="0"/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1752600"/>
            <a:ext cx="9144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real-time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vs.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online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vs.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streaming</a:t>
            </a:r>
            <a:endParaRPr lang="en-US" sz="4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895417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is a data stream?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21787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Sequence of items: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5597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Structured (e.g., tuples)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Ordered (implicitly or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timestamped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Arriving continuously at high volumes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 not possible to store entirely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 not possible to even examine all items</a:t>
            </a:r>
          </a:p>
        </p:txBody>
      </p:sp>
    </p:spTree>
    <p:extLst>
      <p:ext uri="{BB962C8B-B14F-4D97-AF65-F5344CB8AC3E}">
        <p14:creationId xmlns:p14="http://schemas.microsoft.com/office/powerpoint/2010/main" val="731905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Applications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2057400"/>
            <a:ext cx="9144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Network traffic monitoring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Datacenter telemetry monitoring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Sensor networks monitoring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Credit card fraud detection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Stock market analysis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Online mining of click streams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Monitoring social media streams</a:t>
            </a:r>
          </a:p>
        </p:txBody>
      </p:sp>
    </p:spTree>
    <p:extLst>
      <p:ext uri="{BB962C8B-B14F-4D97-AF65-F5344CB8AC3E}">
        <p14:creationId xmlns:p14="http://schemas.microsoft.com/office/powerpoint/2010/main" val="25122845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57484</TotalTime>
  <Words>2104</Words>
  <Application>Microsoft Macintosh PowerPoint</Application>
  <PresentationFormat>On-screen Show (4:3)</PresentationFormat>
  <Paragraphs>963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1" baseType="lpstr">
      <vt:lpstr>Arial Black</vt:lpstr>
      <vt:lpstr>Gill Sans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12302</cp:revision>
  <dcterms:created xsi:type="dcterms:W3CDTF">2012-08-31T06:36:49Z</dcterms:created>
  <dcterms:modified xsi:type="dcterms:W3CDTF">2017-03-25T21:33:02Z</dcterms:modified>
  <cp:category/>
</cp:coreProperties>
</file>